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Balsamiq Sans" panose="020B0604020202020204" charset="0"/>
      <p:regular r:id="rId16"/>
    </p:embeddedFont>
    <p:embeddedFont>
      <p:font typeface="Balsamiq Sans Bold" panose="020B0604020202020204" charset="0"/>
      <p:regular r:id="rId17"/>
    </p:embeddedFont>
    <p:embeddedFont>
      <p:font typeface="Caveat Brush" pitchFamily="2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svg>
</file>

<file path=ppt/media/image4.gif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18688" y="-591649"/>
            <a:ext cx="14740902" cy="2036925"/>
          </a:xfrm>
          <a:custGeom>
            <a:avLst/>
            <a:gdLst/>
            <a:ahLst/>
            <a:cxnLst/>
            <a:rect l="l" t="t" r="r" b="b"/>
            <a:pathLst>
              <a:path w="14740902" h="2036925">
                <a:moveTo>
                  <a:pt x="0" y="0"/>
                </a:moveTo>
                <a:lnTo>
                  <a:pt x="14740903" y="0"/>
                </a:lnTo>
                <a:lnTo>
                  <a:pt x="14740903" y="2036925"/>
                </a:lnTo>
                <a:lnTo>
                  <a:pt x="0" y="20369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68465" y="8891778"/>
            <a:ext cx="4716664" cy="36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3"/>
              </a:lnSpc>
            </a:pPr>
            <a:endParaRPr lang="en-US" sz="2199">
              <a:solidFill>
                <a:srgbClr val="FFFFF4"/>
              </a:solidFill>
              <a:latin typeface="Balsamiq Sans"/>
            </a:endParaRPr>
          </a:p>
        </p:txBody>
      </p:sp>
      <p:sp>
        <p:nvSpPr>
          <p:cNvPr id="5" name="Freeform 5"/>
          <p:cNvSpPr/>
          <p:nvPr/>
        </p:nvSpPr>
        <p:spPr>
          <a:xfrm flipV="1">
            <a:off x="4753323" y="8600882"/>
            <a:ext cx="14740902" cy="2036925"/>
          </a:xfrm>
          <a:custGeom>
            <a:avLst/>
            <a:gdLst/>
            <a:ahLst/>
            <a:cxnLst/>
            <a:rect l="l" t="t" r="r" b="b"/>
            <a:pathLst>
              <a:path w="14740902" h="2036925">
                <a:moveTo>
                  <a:pt x="0" y="2036924"/>
                </a:moveTo>
                <a:lnTo>
                  <a:pt x="14740902" y="2036924"/>
                </a:lnTo>
                <a:lnTo>
                  <a:pt x="14740902" y="0"/>
                </a:lnTo>
                <a:lnTo>
                  <a:pt x="0" y="0"/>
                </a:lnTo>
                <a:lnTo>
                  <a:pt x="0" y="203692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043" y="7551880"/>
            <a:ext cx="2043313" cy="1675517"/>
          </a:xfrm>
          <a:prstGeom prst="rect">
            <a:avLst/>
          </a:prstGeom>
        </p:spPr>
      </p:pic>
      <p:sp>
        <p:nvSpPr>
          <p:cNvPr id="7" name="Freeform 7"/>
          <p:cNvSpPr/>
          <p:nvPr/>
        </p:nvSpPr>
        <p:spPr>
          <a:xfrm>
            <a:off x="9633001" y="2183109"/>
            <a:ext cx="7626299" cy="5920781"/>
          </a:xfrm>
          <a:custGeom>
            <a:avLst/>
            <a:gdLst/>
            <a:ahLst/>
            <a:cxnLst/>
            <a:rect l="l" t="t" r="r" b="b"/>
            <a:pathLst>
              <a:path w="7626299" h="5920781">
                <a:moveTo>
                  <a:pt x="0" y="0"/>
                </a:moveTo>
                <a:lnTo>
                  <a:pt x="7626299" y="0"/>
                </a:lnTo>
                <a:lnTo>
                  <a:pt x="7626299" y="5920782"/>
                </a:lnTo>
                <a:lnTo>
                  <a:pt x="0" y="59207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947811"/>
            <a:ext cx="8115300" cy="2912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763"/>
              </a:lnSpc>
            </a:pPr>
            <a:r>
              <a:rPr lang="en-US" sz="16974">
                <a:solidFill>
                  <a:srgbClr val="FFFFFF"/>
                </a:solidFill>
                <a:latin typeface="Caveat Brush"/>
              </a:rPr>
              <a:t>CAPSTONE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247383"/>
            <a:ext cx="9504044" cy="2954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129"/>
              </a:lnSpc>
            </a:pPr>
            <a:r>
              <a:rPr lang="en-US" sz="17235">
                <a:solidFill>
                  <a:srgbClr val="FFFFFF"/>
                </a:solidFill>
                <a:latin typeface="Caveat Brush"/>
              </a:rPr>
              <a:t>PROJECT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2883475" y="1556034"/>
            <a:ext cx="12095903" cy="1825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89"/>
              </a:lnSpc>
            </a:pPr>
            <a:r>
              <a:rPr lang="en-US" sz="10706">
                <a:solidFill>
                  <a:srgbClr val="FFFFFF"/>
                </a:solidFill>
                <a:latin typeface="Caveat Brush"/>
              </a:rPr>
              <a:t>RESULTS AND ANALYSIS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159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Examination of experimental data to assess the effectiveness of compiler design decisions and optimizations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1847910" y="1485880"/>
            <a:ext cx="13656546" cy="1450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80"/>
              </a:lnSpc>
            </a:pPr>
            <a:r>
              <a:rPr lang="en-US" sz="8486">
                <a:solidFill>
                  <a:srgbClr val="FFFFFF"/>
                </a:solidFill>
                <a:latin typeface="Caveat Brush"/>
              </a:rPr>
              <a:t>SAMPLE INPUT AND OUTPUT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1065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Code samples showcasing the DSL code and corresponding results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2036782" y="1474931"/>
            <a:ext cx="13168479" cy="148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28"/>
              </a:lnSpc>
            </a:pPr>
            <a:r>
              <a:rPr lang="en-US" sz="8663">
                <a:solidFill>
                  <a:srgbClr val="FFFFFF"/>
                </a:solidFill>
                <a:latin typeface="Caveat Brush"/>
              </a:rPr>
              <a:t>CHALLENGES AND FUTURE WORK: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1065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Discussion of project problems, potential future directions, and upgrades ,Future work may include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14946" y="-254854"/>
            <a:ext cx="5300094" cy="4114800"/>
          </a:xfrm>
          <a:custGeom>
            <a:avLst/>
            <a:gdLst/>
            <a:ahLst/>
            <a:cxnLst/>
            <a:rect l="l" t="t" r="r" b="b"/>
            <a:pathLst>
              <a:path w="5300094" h="4114800">
                <a:moveTo>
                  <a:pt x="0" y="0"/>
                </a:moveTo>
                <a:lnTo>
                  <a:pt x="5300094" y="0"/>
                </a:lnTo>
                <a:lnTo>
                  <a:pt x="53000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557849" y="5693908"/>
            <a:ext cx="6026698" cy="120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4"/>
              </a:lnSpc>
            </a:pPr>
            <a:r>
              <a:rPr lang="en-US" sz="2346">
                <a:solidFill>
                  <a:srgbClr val="FFFFFF"/>
                </a:solidFill>
                <a:latin typeface="Balsamiq Sans"/>
              </a:rPr>
              <a:t>Inclusion of code samples, comprehensive experimental data, and other relevant information for reference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952902" y="5867315"/>
            <a:ext cx="5946448" cy="120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4"/>
              </a:lnSpc>
            </a:pPr>
            <a:r>
              <a:rPr lang="en-US" sz="2346">
                <a:solidFill>
                  <a:srgbClr val="FFFFFF"/>
                </a:solidFill>
                <a:latin typeface="Balsamiq Sans"/>
              </a:rPr>
              <a:t>Summary of major discoveries, contributions to DSL compiler design, and opportunities for development</a:t>
            </a:r>
          </a:p>
        </p:txBody>
      </p:sp>
      <p:sp>
        <p:nvSpPr>
          <p:cNvPr id="6" name="Freeform 6"/>
          <p:cNvSpPr/>
          <p:nvPr/>
        </p:nvSpPr>
        <p:spPr>
          <a:xfrm>
            <a:off x="4406132" y="4267664"/>
            <a:ext cx="4031744" cy="1280079"/>
          </a:xfrm>
          <a:custGeom>
            <a:avLst/>
            <a:gdLst/>
            <a:ahLst/>
            <a:cxnLst/>
            <a:rect l="l" t="t" r="r" b="b"/>
            <a:pathLst>
              <a:path w="4031744" h="1280079">
                <a:moveTo>
                  <a:pt x="0" y="0"/>
                </a:moveTo>
                <a:lnTo>
                  <a:pt x="4031744" y="0"/>
                </a:lnTo>
                <a:lnTo>
                  <a:pt x="4031744" y="1280078"/>
                </a:lnTo>
                <a:lnTo>
                  <a:pt x="0" y="12800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952902" y="4438059"/>
            <a:ext cx="4938203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57"/>
              </a:lnSpc>
              <a:spcBef>
                <a:spcPct val="0"/>
              </a:spcBef>
            </a:pPr>
            <a:r>
              <a:rPr lang="en-US" sz="4964">
                <a:solidFill>
                  <a:srgbClr val="FFFFFF"/>
                </a:solidFill>
                <a:latin typeface="Caveat Brush"/>
              </a:rPr>
              <a:t>CONCLUSION</a:t>
            </a:r>
          </a:p>
        </p:txBody>
      </p:sp>
      <p:sp>
        <p:nvSpPr>
          <p:cNvPr id="8" name="Freeform 8"/>
          <p:cNvSpPr/>
          <p:nvPr/>
        </p:nvSpPr>
        <p:spPr>
          <a:xfrm>
            <a:off x="12218220" y="4094257"/>
            <a:ext cx="4031744" cy="1280079"/>
          </a:xfrm>
          <a:custGeom>
            <a:avLst/>
            <a:gdLst/>
            <a:ahLst/>
            <a:cxnLst/>
            <a:rect l="l" t="t" r="r" b="b"/>
            <a:pathLst>
              <a:path w="4031744" h="1280079">
                <a:moveTo>
                  <a:pt x="0" y="0"/>
                </a:moveTo>
                <a:lnTo>
                  <a:pt x="4031744" y="0"/>
                </a:lnTo>
                <a:lnTo>
                  <a:pt x="4031744" y="1280078"/>
                </a:lnTo>
                <a:lnTo>
                  <a:pt x="0" y="12800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1764990" y="4267664"/>
            <a:ext cx="4938203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57"/>
              </a:lnSpc>
              <a:spcBef>
                <a:spcPct val="0"/>
              </a:spcBef>
            </a:pPr>
            <a:r>
              <a:rPr lang="en-US" sz="4964">
                <a:solidFill>
                  <a:srgbClr val="FFFFFF"/>
                </a:solidFill>
                <a:latin typeface="Caveat Brush"/>
              </a:rPr>
              <a:t>APPENDICES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92358" y="3213834"/>
            <a:ext cx="10303285" cy="4248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860"/>
              </a:lnSpc>
            </a:pPr>
            <a:r>
              <a:rPr lang="en-US" sz="19341">
                <a:solidFill>
                  <a:srgbClr val="FFFFFF"/>
                </a:solidFill>
                <a:latin typeface="Caveat Brush"/>
              </a:rPr>
              <a:t>THANK YOU!</a:t>
            </a:r>
          </a:p>
        </p:txBody>
      </p:sp>
      <p:sp>
        <p:nvSpPr>
          <p:cNvPr id="4" name="Freeform 4"/>
          <p:cNvSpPr/>
          <p:nvPr/>
        </p:nvSpPr>
        <p:spPr>
          <a:xfrm rot="-825270">
            <a:off x="4314807" y="3981121"/>
            <a:ext cx="2168278" cy="4114800"/>
          </a:xfrm>
          <a:custGeom>
            <a:avLst/>
            <a:gdLst/>
            <a:ahLst/>
            <a:cxnLst/>
            <a:rect l="l" t="t" r="r" b="b"/>
            <a:pathLst>
              <a:path w="2168278" h="4114800">
                <a:moveTo>
                  <a:pt x="0" y="0"/>
                </a:moveTo>
                <a:lnTo>
                  <a:pt x="2168278" y="0"/>
                </a:lnTo>
                <a:lnTo>
                  <a:pt x="216827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697693" y="6879238"/>
            <a:ext cx="6892615" cy="1165479"/>
          </a:xfrm>
          <a:custGeom>
            <a:avLst/>
            <a:gdLst/>
            <a:ahLst/>
            <a:cxnLst/>
            <a:rect l="l" t="t" r="r" b="b"/>
            <a:pathLst>
              <a:path w="6892615" h="1165479">
                <a:moveTo>
                  <a:pt x="0" y="0"/>
                </a:moveTo>
                <a:lnTo>
                  <a:pt x="6892614" y="0"/>
                </a:lnTo>
                <a:lnTo>
                  <a:pt x="6892614" y="1165479"/>
                </a:lnTo>
                <a:lnTo>
                  <a:pt x="0" y="11654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428085" y="0"/>
            <a:ext cx="2486462" cy="2508984"/>
          </a:xfrm>
          <a:custGeom>
            <a:avLst/>
            <a:gdLst/>
            <a:ahLst/>
            <a:cxnLst/>
            <a:rect l="l" t="t" r="r" b="b"/>
            <a:pathLst>
              <a:path w="2486462" h="2508984">
                <a:moveTo>
                  <a:pt x="0" y="0"/>
                </a:moveTo>
                <a:lnTo>
                  <a:pt x="2486462" y="0"/>
                </a:lnTo>
                <a:lnTo>
                  <a:pt x="2486462" y="2508984"/>
                </a:lnTo>
                <a:lnTo>
                  <a:pt x="0" y="250898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8040383"/>
            <a:ext cx="2413968" cy="2435833"/>
          </a:xfrm>
          <a:custGeom>
            <a:avLst/>
            <a:gdLst/>
            <a:ahLst/>
            <a:cxnLst/>
            <a:rect l="l" t="t" r="r" b="b"/>
            <a:pathLst>
              <a:path w="2413968" h="2435833">
                <a:moveTo>
                  <a:pt x="0" y="0"/>
                </a:moveTo>
                <a:lnTo>
                  <a:pt x="2413968" y="0"/>
                </a:lnTo>
                <a:lnTo>
                  <a:pt x="2413968" y="2435834"/>
                </a:lnTo>
                <a:lnTo>
                  <a:pt x="0" y="24358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502856" y="4384690"/>
            <a:ext cx="3318808" cy="1037882"/>
          </a:xfrm>
          <a:custGeom>
            <a:avLst/>
            <a:gdLst/>
            <a:ahLst/>
            <a:cxnLst/>
            <a:rect l="l" t="t" r="r" b="b"/>
            <a:pathLst>
              <a:path w="3318808" h="1037882">
                <a:moveTo>
                  <a:pt x="0" y="0"/>
                </a:moveTo>
                <a:lnTo>
                  <a:pt x="3318807" y="0"/>
                </a:lnTo>
                <a:lnTo>
                  <a:pt x="3318807" y="1037881"/>
                </a:lnTo>
                <a:lnTo>
                  <a:pt x="0" y="10378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214316" y="4328877"/>
            <a:ext cx="3675752" cy="1149508"/>
          </a:xfrm>
          <a:custGeom>
            <a:avLst/>
            <a:gdLst/>
            <a:ahLst/>
            <a:cxnLst/>
            <a:rect l="l" t="t" r="r" b="b"/>
            <a:pathLst>
              <a:path w="3675752" h="1149508">
                <a:moveTo>
                  <a:pt x="0" y="0"/>
                </a:moveTo>
                <a:lnTo>
                  <a:pt x="3675752" y="0"/>
                </a:lnTo>
                <a:lnTo>
                  <a:pt x="3675752" y="1149507"/>
                </a:lnTo>
                <a:lnTo>
                  <a:pt x="0" y="11495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109392" y="4273063"/>
            <a:ext cx="3675752" cy="1149508"/>
          </a:xfrm>
          <a:custGeom>
            <a:avLst/>
            <a:gdLst/>
            <a:ahLst/>
            <a:cxnLst/>
            <a:rect l="l" t="t" r="r" b="b"/>
            <a:pathLst>
              <a:path w="3675752" h="1149508">
                <a:moveTo>
                  <a:pt x="0" y="0"/>
                </a:moveTo>
                <a:lnTo>
                  <a:pt x="3675752" y="0"/>
                </a:lnTo>
                <a:lnTo>
                  <a:pt x="3675752" y="1149508"/>
                </a:lnTo>
                <a:lnTo>
                  <a:pt x="0" y="11495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404877" y="606036"/>
            <a:ext cx="3215482" cy="2194566"/>
          </a:xfrm>
          <a:custGeom>
            <a:avLst/>
            <a:gdLst/>
            <a:ahLst/>
            <a:cxnLst/>
            <a:rect l="l" t="t" r="r" b="b"/>
            <a:pathLst>
              <a:path w="3215482" h="2194566">
                <a:moveTo>
                  <a:pt x="0" y="0"/>
                </a:moveTo>
                <a:lnTo>
                  <a:pt x="3215482" y="0"/>
                </a:lnTo>
                <a:lnTo>
                  <a:pt x="3215482" y="2194567"/>
                </a:lnTo>
                <a:lnTo>
                  <a:pt x="0" y="21945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624733" y="4664529"/>
            <a:ext cx="3147392" cy="440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8"/>
              </a:lnSpc>
            </a:pPr>
            <a:r>
              <a:rPr lang="en-US" sz="2643" spc="71">
                <a:solidFill>
                  <a:srgbClr val="FFFFF4"/>
                </a:solidFill>
                <a:latin typeface="Balsamiq Sans Bold"/>
              </a:rPr>
              <a:t>B vinay kumar</a:t>
            </a:r>
          </a:p>
        </p:txBody>
      </p:sp>
      <p:sp>
        <p:nvSpPr>
          <p:cNvPr id="8" name="Freeform 8"/>
          <p:cNvSpPr/>
          <p:nvPr/>
        </p:nvSpPr>
        <p:spPr>
          <a:xfrm>
            <a:off x="6238083" y="1462036"/>
            <a:ext cx="5811833" cy="1845257"/>
          </a:xfrm>
          <a:custGeom>
            <a:avLst/>
            <a:gdLst/>
            <a:ahLst/>
            <a:cxnLst/>
            <a:rect l="l" t="t" r="r" b="b"/>
            <a:pathLst>
              <a:path w="5811833" h="1845257">
                <a:moveTo>
                  <a:pt x="0" y="0"/>
                </a:moveTo>
                <a:lnTo>
                  <a:pt x="5811834" y="0"/>
                </a:lnTo>
                <a:lnTo>
                  <a:pt x="5811834" y="1845257"/>
                </a:lnTo>
                <a:lnTo>
                  <a:pt x="0" y="184525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 rot="9985">
            <a:off x="5750596" y="1349930"/>
            <a:ext cx="6786809" cy="1555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34"/>
              </a:lnSpc>
            </a:pPr>
            <a:r>
              <a:rPr lang="en-US" sz="9096">
                <a:solidFill>
                  <a:srgbClr val="FFFFFF"/>
                </a:solidFill>
                <a:latin typeface="Caveat Brush"/>
              </a:rPr>
              <a:t>THE TEAM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84151" y="4664529"/>
            <a:ext cx="3536081" cy="440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8"/>
              </a:lnSpc>
            </a:pPr>
            <a:r>
              <a:rPr lang="en-US" sz="2643" spc="71">
                <a:solidFill>
                  <a:srgbClr val="FFFFFF"/>
                </a:solidFill>
                <a:latin typeface="Balsamiq Sans Bold"/>
              </a:rPr>
              <a:t>A S Chanakya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332258" y="4575742"/>
            <a:ext cx="3147392" cy="440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8"/>
              </a:lnSpc>
            </a:pPr>
            <a:r>
              <a:rPr lang="en-US" sz="2643" spc="71">
                <a:solidFill>
                  <a:srgbClr val="FFFFF4"/>
                </a:solidFill>
                <a:latin typeface="Balsamiq Sans Bold"/>
              </a:rPr>
              <a:t>G Karthikeyan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4159108" y="1655827"/>
            <a:ext cx="9969784" cy="1825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89"/>
              </a:lnSpc>
            </a:pPr>
            <a:r>
              <a:rPr lang="en-US" sz="10706">
                <a:solidFill>
                  <a:srgbClr val="FFFFFF"/>
                </a:solidFill>
                <a:latin typeface="Caveat Brush"/>
              </a:rPr>
              <a:t>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3198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Overview of Domain-Specific Languages (DSLs) and their significance in contemporary software development.</a:t>
            </a:r>
          </a:p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Importance of dedicated DSL compilers for translating high-level DSL code into machine-executable instructions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888" b="-17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06556" y="5095875"/>
            <a:ext cx="10474887" cy="159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4"/>
                </a:solidFill>
                <a:latin typeface="Balsamiq Sans"/>
              </a:rPr>
              <a:t>Challenges in designing a robust front-end for a DSL compiler, including lexical, syntax, and semantic analysis complexities</a:t>
            </a:r>
          </a:p>
        </p:txBody>
      </p:sp>
      <p:sp>
        <p:nvSpPr>
          <p:cNvPr id="4" name="Freeform 4"/>
          <p:cNvSpPr/>
          <p:nvPr/>
        </p:nvSpPr>
        <p:spPr>
          <a:xfrm>
            <a:off x="6037537" y="2668937"/>
            <a:ext cx="6212926" cy="1972604"/>
          </a:xfrm>
          <a:custGeom>
            <a:avLst/>
            <a:gdLst/>
            <a:ahLst/>
            <a:cxnLst/>
            <a:rect l="l" t="t" r="r" b="b"/>
            <a:pathLst>
              <a:path w="6212926" h="1972604">
                <a:moveTo>
                  <a:pt x="0" y="0"/>
                </a:moveTo>
                <a:lnTo>
                  <a:pt x="6212926" y="0"/>
                </a:lnTo>
                <a:lnTo>
                  <a:pt x="6212926" y="1972604"/>
                </a:lnTo>
                <a:lnTo>
                  <a:pt x="0" y="19726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9985">
            <a:off x="6168001" y="2582328"/>
            <a:ext cx="5951998" cy="1659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95"/>
              </a:lnSpc>
            </a:pPr>
            <a:r>
              <a:rPr lang="en-US" sz="9853">
                <a:solidFill>
                  <a:srgbClr val="FFFFFF"/>
                </a:solidFill>
                <a:latin typeface="Caveat Brush"/>
              </a:rPr>
              <a:t>STATEMENT</a:t>
            </a:r>
          </a:p>
        </p:txBody>
      </p:sp>
      <p:sp>
        <p:nvSpPr>
          <p:cNvPr id="6" name="Freeform 6"/>
          <p:cNvSpPr/>
          <p:nvPr/>
        </p:nvSpPr>
        <p:spPr>
          <a:xfrm>
            <a:off x="6803135" y="1373063"/>
            <a:ext cx="4681729" cy="1486449"/>
          </a:xfrm>
          <a:custGeom>
            <a:avLst/>
            <a:gdLst/>
            <a:ahLst/>
            <a:cxnLst/>
            <a:rect l="l" t="t" r="r" b="b"/>
            <a:pathLst>
              <a:path w="4681729" h="1486449">
                <a:moveTo>
                  <a:pt x="0" y="0"/>
                </a:moveTo>
                <a:lnTo>
                  <a:pt x="4681730" y="0"/>
                </a:lnTo>
                <a:lnTo>
                  <a:pt x="4681730" y="1486450"/>
                </a:lnTo>
                <a:lnTo>
                  <a:pt x="0" y="1486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506218" y="1230188"/>
            <a:ext cx="5275565" cy="133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80"/>
              </a:lnSpc>
            </a:pPr>
            <a:r>
              <a:rPr lang="en-US" sz="7843">
                <a:solidFill>
                  <a:srgbClr val="FFFFFF"/>
                </a:solidFill>
                <a:latin typeface="Caveat Brush"/>
              </a:rPr>
              <a:t>PROBLEM</a:t>
            </a:r>
          </a:p>
        </p:txBody>
      </p:sp>
      <p:sp>
        <p:nvSpPr>
          <p:cNvPr id="8" name="Freeform 8"/>
          <p:cNvSpPr/>
          <p:nvPr/>
        </p:nvSpPr>
        <p:spPr>
          <a:xfrm>
            <a:off x="14546383" y="6297775"/>
            <a:ext cx="2712917" cy="2960525"/>
          </a:xfrm>
          <a:custGeom>
            <a:avLst/>
            <a:gdLst/>
            <a:ahLst/>
            <a:cxnLst/>
            <a:rect l="l" t="t" r="r" b="b"/>
            <a:pathLst>
              <a:path w="2712917" h="2960525">
                <a:moveTo>
                  <a:pt x="0" y="0"/>
                </a:moveTo>
                <a:lnTo>
                  <a:pt x="2712917" y="0"/>
                </a:lnTo>
                <a:lnTo>
                  <a:pt x="2712917" y="2960525"/>
                </a:lnTo>
                <a:lnTo>
                  <a:pt x="0" y="29605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563056" y="6117782"/>
            <a:ext cx="4261464" cy="3943791"/>
          </a:xfrm>
          <a:custGeom>
            <a:avLst/>
            <a:gdLst/>
            <a:ahLst/>
            <a:cxnLst/>
            <a:rect l="l" t="t" r="r" b="b"/>
            <a:pathLst>
              <a:path w="4261464" h="3943791">
                <a:moveTo>
                  <a:pt x="4261464" y="0"/>
                </a:moveTo>
                <a:lnTo>
                  <a:pt x="0" y="0"/>
                </a:lnTo>
                <a:lnTo>
                  <a:pt x="0" y="3943791"/>
                </a:lnTo>
                <a:lnTo>
                  <a:pt x="4261464" y="3943791"/>
                </a:lnTo>
                <a:lnTo>
                  <a:pt x="4261464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593546">
            <a:off x="10764782" y="2006577"/>
            <a:ext cx="5221021" cy="6126952"/>
            <a:chOff x="0" y="0"/>
            <a:chExt cx="11125200" cy="13055600"/>
          </a:xfrm>
        </p:grpSpPr>
        <p:sp>
          <p:nvSpPr>
            <p:cNvPr id="4" name="Freeform 4"/>
            <p:cNvSpPr/>
            <p:nvPr/>
          </p:nvSpPr>
          <p:spPr>
            <a:xfrm>
              <a:off x="438150" y="657860"/>
              <a:ext cx="10280650" cy="10716260"/>
            </a:xfrm>
            <a:custGeom>
              <a:avLst/>
              <a:gdLst/>
              <a:ahLst/>
              <a:cxnLst/>
              <a:rect l="l" t="t" r="r" b="b"/>
              <a:pathLst>
                <a:path w="10280650" h="10716260">
                  <a:moveTo>
                    <a:pt x="0" y="0"/>
                  </a:moveTo>
                  <a:lnTo>
                    <a:pt x="10280650" y="0"/>
                  </a:lnTo>
                  <a:lnTo>
                    <a:pt x="10280650" y="10716260"/>
                  </a:lnTo>
                  <a:lnTo>
                    <a:pt x="0" y="10716260"/>
                  </a:lnTo>
                  <a:close/>
                </a:path>
              </a:pathLst>
            </a:custGeom>
            <a:blipFill>
              <a:blip r:embed="rId3"/>
              <a:stretch>
                <a:fillRect t="-21861" b="-21861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1125200" cy="13055600"/>
            </a:xfrm>
            <a:custGeom>
              <a:avLst/>
              <a:gdLst/>
              <a:ahLst/>
              <a:cxnLst/>
              <a:rect l="l" t="t" r="r" b="b"/>
              <a:pathLst>
                <a:path w="11125200" h="13055600">
                  <a:moveTo>
                    <a:pt x="0" y="0"/>
                  </a:moveTo>
                  <a:lnTo>
                    <a:pt x="0" y="13055600"/>
                  </a:lnTo>
                  <a:lnTo>
                    <a:pt x="11125200" y="13055600"/>
                  </a:lnTo>
                  <a:lnTo>
                    <a:pt x="11125200" y="0"/>
                  </a:lnTo>
                  <a:lnTo>
                    <a:pt x="0" y="0"/>
                  </a:lnTo>
                  <a:close/>
                  <a:moveTo>
                    <a:pt x="9537700" y="10160000"/>
                  </a:moveTo>
                  <a:lnTo>
                    <a:pt x="1358900" y="10160000"/>
                  </a:lnTo>
                  <a:lnTo>
                    <a:pt x="1358900" y="1981200"/>
                  </a:lnTo>
                  <a:lnTo>
                    <a:pt x="9537700" y="1981200"/>
                  </a:lnTo>
                  <a:lnTo>
                    <a:pt x="9537700" y="10160000"/>
                  </a:lnTo>
                  <a:close/>
                </a:path>
              </a:pathLst>
            </a:custGeom>
            <a:blipFill>
              <a:blip r:embed="rId4"/>
              <a:stretch>
                <a:fillRect l="-21" r="-21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-2540" y="-1270"/>
              <a:ext cx="11127740" cy="13051790"/>
            </a:xfrm>
            <a:custGeom>
              <a:avLst/>
              <a:gdLst/>
              <a:ahLst/>
              <a:cxnLst/>
              <a:rect l="l" t="t" r="r" b="b"/>
              <a:pathLst>
                <a:path w="11127740" h="13051790">
                  <a:moveTo>
                    <a:pt x="0" y="0"/>
                  </a:moveTo>
                  <a:lnTo>
                    <a:pt x="0" y="13051790"/>
                  </a:lnTo>
                  <a:lnTo>
                    <a:pt x="11127740" y="13051790"/>
                  </a:lnTo>
                  <a:lnTo>
                    <a:pt x="11127740" y="0"/>
                  </a:lnTo>
                  <a:lnTo>
                    <a:pt x="0" y="0"/>
                  </a:lnTo>
                  <a:close/>
                  <a:moveTo>
                    <a:pt x="10360660" y="10704830"/>
                  </a:moveTo>
                  <a:lnTo>
                    <a:pt x="812800" y="10704830"/>
                  </a:lnTo>
                  <a:lnTo>
                    <a:pt x="812800" y="1225550"/>
                  </a:lnTo>
                  <a:lnTo>
                    <a:pt x="10360660" y="1225550"/>
                  </a:lnTo>
                  <a:lnTo>
                    <a:pt x="10360660" y="10704830"/>
                  </a:lnTo>
                  <a:close/>
                </a:path>
              </a:pathLst>
            </a:custGeom>
            <a:solidFill>
              <a:srgbClr val="FFF5F0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2344746" y="1875596"/>
            <a:ext cx="5811833" cy="1845257"/>
          </a:xfrm>
          <a:custGeom>
            <a:avLst/>
            <a:gdLst/>
            <a:ahLst/>
            <a:cxnLst/>
            <a:rect l="l" t="t" r="r" b="b"/>
            <a:pathLst>
              <a:path w="5811833" h="1845257">
                <a:moveTo>
                  <a:pt x="0" y="0"/>
                </a:moveTo>
                <a:lnTo>
                  <a:pt x="5811833" y="0"/>
                </a:lnTo>
                <a:lnTo>
                  <a:pt x="5811833" y="1845257"/>
                </a:lnTo>
                <a:lnTo>
                  <a:pt x="0" y="18452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701731" y="2018471"/>
            <a:ext cx="5747722" cy="1211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1"/>
              </a:lnSpc>
            </a:pPr>
            <a:r>
              <a:rPr lang="en-US" sz="8894">
                <a:solidFill>
                  <a:srgbClr val="FFFFFF"/>
                </a:solidFill>
                <a:latin typeface="Caveat Brush"/>
              </a:rPr>
              <a:t>OBJECTIVES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42671" y="4436496"/>
            <a:ext cx="7665843" cy="3213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Primary objectives of the project, such as creating an effective front-end for a DSL compiler, integrating register allocation mechanism, and investigating machine learning techniques for compiler optimization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4159108" y="1655827"/>
            <a:ext cx="9969784" cy="1825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89"/>
              </a:lnSpc>
            </a:pPr>
            <a:r>
              <a:rPr lang="en-US" sz="10706">
                <a:solidFill>
                  <a:srgbClr val="FFFFFF"/>
                </a:solidFill>
                <a:latin typeface="Caveat Brush"/>
              </a:rPr>
              <a:t>METHODOLOGIES: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213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Approaches used to attain project objectives, including literature review, front-end design, register allocation technique, and machine learning integration</a:t>
            </a:r>
          </a:p>
          <a:p>
            <a:pPr algn="ctr">
              <a:lnSpc>
                <a:spcPts val="4252"/>
              </a:lnSpc>
            </a:pPr>
            <a:endParaRPr lang="en-US" sz="3221">
              <a:solidFill>
                <a:srgbClr val="FFFFFF"/>
              </a:solidFill>
              <a:latin typeface="Balsamiq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4159108" y="1655827"/>
            <a:ext cx="9969784" cy="1825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89"/>
              </a:lnSpc>
            </a:pPr>
            <a:r>
              <a:rPr lang="en-US" sz="10706">
                <a:solidFill>
                  <a:srgbClr val="FFFFFF"/>
                </a:solidFill>
                <a:latin typeface="Caveat Brush"/>
              </a:rPr>
              <a:t>LITERATURE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159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Insights from previous research on DSL compilers, emphasizing the significance of front-end design, semantic analysis, and syntax analysis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5100357" y="1018962"/>
            <a:ext cx="7062701" cy="255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98"/>
              </a:lnSpc>
            </a:pPr>
            <a:r>
              <a:rPr lang="en-US" sz="7356">
                <a:solidFill>
                  <a:srgbClr val="FFFFFF"/>
                </a:solidFill>
                <a:latin typeface="Caveat Brush"/>
              </a:rPr>
              <a:t>IMPLEMENTATION DETAILS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213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Information on the implementation of various components, including the programming language and tools used, handling of DSL grammar details, and generation of intermediate representation.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3910346" y="902962"/>
            <a:ext cx="11090944" cy="2611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4"/>
              </a:lnSpc>
            </a:pPr>
            <a:r>
              <a:rPr lang="en-US" sz="7502">
                <a:solidFill>
                  <a:srgbClr val="FFFFFF"/>
                </a:solidFill>
                <a:latin typeface="Caveat Brush"/>
              </a:rPr>
              <a:t>INTRODUEXPERIMENTAL SETUPCTION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27310" cy="1591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3"/>
              </a:lnSpc>
            </a:pPr>
            <a:r>
              <a:rPr lang="en-US" sz="3206">
                <a:solidFill>
                  <a:srgbClr val="FFFFFF"/>
                </a:solidFill>
                <a:latin typeface="Balsamiq Sans"/>
              </a:rPr>
              <a:t>Details of the hardware and software environment used for testing the DSL compiler's performance under various conditions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Office PowerPoint</Application>
  <PresentationFormat>Custom</PresentationFormat>
  <Paragraphs>33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Balsamiq Sans</vt:lpstr>
      <vt:lpstr>Caveat Brush</vt:lpstr>
      <vt:lpstr>Balsamiq Sans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Black Scribbles Doodles Animated Project Introduction Presentation</dc:title>
  <dc:creator>vinaykumarchowdary</dc:creator>
  <cp:lastModifiedBy>vinay kumar</cp:lastModifiedBy>
  <cp:revision>2</cp:revision>
  <dcterms:created xsi:type="dcterms:W3CDTF">2006-08-16T00:00:00Z</dcterms:created>
  <dcterms:modified xsi:type="dcterms:W3CDTF">2024-02-24T03:55:16Z</dcterms:modified>
  <dc:identifier>DAF9qqHIv6U</dc:identifier>
</cp:coreProperties>
</file>

<file path=docProps/thumbnail.jpeg>
</file>